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C9ED-FC77-422F-8D22-89C1E064663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65B7-2A8D-45B3-A5E8-69DB9FFEE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8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7C9ED-FC77-422F-8D22-89C1E064663D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65B7-2A8D-45B3-A5E8-69DB9FFEE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4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6000" smtClean="0"/>
              <a:t>миодистрофии</a:t>
            </a:r>
            <a:endParaRPr lang="ru-RU" altLang="ru-RU" sz="6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solidFill>
                  <a:srgbClr val="FFFF66"/>
                </a:solidFill>
              </a:rPr>
              <a:t>Степень компенсации локомоторных функций</a:t>
            </a:r>
            <a:endParaRPr lang="ru-RU" altLang="ru-RU" sz="4000">
              <a:solidFill>
                <a:srgbClr val="FFFF66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895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/>
              <a:t>особенности распознавания миастении у детей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339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i="1" smtClean="0"/>
              <a:t> </a:t>
            </a:r>
            <a:r>
              <a:rPr lang="ru-RU" altLang="ru-RU" sz="4000" smtClean="0"/>
              <a:t>В развернутом диагнозе указывается (Б. М. Гехт, 1996):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100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64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25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/>
              <a:t>дифференциальная диагностика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074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44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Характерные признаки миастении</a:t>
            </a:r>
            <a:endParaRPr lang="ru-RU" altLang="ru-RU" sz="32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579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37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синдром Ламберта-Итона</a:t>
            </a:r>
            <a:endParaRPr lang="ru-RU" altLang="ru-RU" sz="32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93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ботулизм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0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solidFill>
                  <a:srgbClr val="FFFF66"/>
                </a:solidFill>
              </a:rPr>
              <a:t>Локализация поражения скелетной мускулатуры</a:t>
            </a:r>
            <a:endParaRPr lang="ru-RU" altLang="ru-RU" sz="4000">
              <a:solidFill>
                <a:srgbClr val="FFFF66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629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полиомиозит</a:t>
            </a:r>
            <a:endParaRPr lang="ru-RU" altLang="ru-RU" sz="32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446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тиреотоксическая миопатия </a:t>
            </a:r>
            <a:br>
              <a:rPr lang="ru-RU" altLang="ru-RU" sz="3200" smtClean="0"/>
            </a:br>
            <a:r>
              <a:rPr lang="ru-RU" altLang="ru-RU" sz="3200" smtClean="0"/>
              <a:t>(у 15%миастенией-комбинация)</a:t>
            </a:r>
            <a:endParaRPr lang="ru-RU" altLang="ru-RU" sz="32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36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гипотиреоидная миопатия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430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/>
              <a:t>офтальмоплегические и офтальмобульбарные формы миопатии</a:t>
            </a:r>
            <a:endParaRPr lang="ru-RU" altLang="ru-RU" sz="36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048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БАС</a:t>
            </a:r>
            <a:endParaRPr lang="ru-RU" altLang="ru-RU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1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Лечение</a:t>
            </a:r>
            <a:r>
              <a:rPr lang="ru-RU" altLang="ru-RU" sz="4000" smtClean="0"/>
              <a:t> </a:t>
            </a:r>
            <a:r>
              <a:rPr lang="ru-RU" altLang="ru-RU" sz="4000" b="1" smtClean="0"/>
              <a:t>миастении</a:t>
            </a:r>
            <a:endParaRPr lang="ru-RU" altLang="ru-RU" sz="40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0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195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Иммуносупрессоры: Азатиоприн</a:t>
            </a:r>
            <a:br>
              <a:rPr lang="ru-RU" altLang="ru-RU" b="1" smtClean="0"/>
            </a:br>
            <a:r>
              <a:rPr lang="ru-RU" altLang="ru-RU" b="1" smtClean="0"/>
              <a:t>   (реже - циклоспорин, циклофосфамид)</a:t>
            </a:r>
            <a:br>
              <a:rPr lang="ru-RU" altLang="ru-RU" b="1" smtClean="0"/>
            </a:br>
            <a:r>
              <a:rPr lang="ru-RU" altLang="ru-RU" b="1" smtClean="0"/>
              <a:t>тимэктомия</a:t>
            </a:r>
            <a:br>
              <a:rPr lang="ru-RU" altLang="ru-RU" b="1" smtClean="0"/>
            </a:br>
            <a:endParaRPr lang="ru-RU" altLang="ru-RU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95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лечение миастенического криза</a:t>
            </a:r>
            <a:endParaRPr lang="ru-RU" altLang="ru-RU" sz="32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076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effectLst/>
              </a:rPr>
              <a:t>Критерии диагноза</a:t>
            </a:r>
            <a:r>
              <a:rPr lang="ru-RU" altLang="ru-RU" sz="4000" smtClean="0">
                <a:effectLst/>
              </a:rPr>
              <a:t> миодистрофии Дюшенна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26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 лечение при холинэргическом кризе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4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0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8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effectLst/>
              </a:rPr>
              <a:t>СТАДИИ БОЛЕЗНИ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7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Прогрессирующие формы миопатий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3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2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псевдогипертрофии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26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63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Симптом «крыловидных лопаток»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56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Симптом «свободных надплечий»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91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Симптом «свободных надплечий»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1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Симптом «свободных надплечий»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96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26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Выраженный поясничный лордоз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86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97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8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0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42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92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63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3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7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5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78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Миодистрофия Беккера-Кинера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20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5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Миодистрофия Ландузи-Дежерина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86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Миодистрофия Ландузи-Дежерина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1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2400" smtClean="0"/>
              <a:t> </a:t>
            </a:r>
            <a:r>
              <a:rPr lang="ru-RU" altLang="ru-RU" sz="3200" smtClean="0">
                <a:effectLst/>
              </a:rPr>
              <a:t>Мальчик 13-ти лет с выраженными признаками поражения мышц лица и плечевого пояса, ходьба сохранна. </a:t>
            </a:r>
            <a:br>
              <a:rPr lang="ru-RU" altLang="ru-RU" sz="3200" smtClean="0">
                <a:effectLst/>
              </a:rPr>
            </a:br>
            <a:r>
              <a:rPr lang="ru-RU" altLang="ru-RU" sz="3200" smtClean="0">
                <a:effectLst/>
              </a:rPr>
              <a:t>Болен с 7-ми лет.</a:t>
            </a:r>
            <a:br>
              <a:rPr lang="ru-RU" altLang="ru-RU" sz="3200" smtClean="0">
                <a:effectLst/>
              </a:rPr>
            </a:br>
            <a:r>
              <a:rPr lang="ru-RU" altLang="ru-RU" sz="3200" smtClean="0">
                <a:effectLst/>
              </a:rPr>
              <a:t>КФК повышена в два раза. </a:t>
            </a:r>
            <a:br>
              <a:rPr lang="ru-RU" altLang="ru-RU" sz="3200" smtClean="0">
                <a:effectLst/>
              </a:rPr>
            </a:br>
            <a:r>
              <a:rPr lang="ru-RU" altLang="ru-RU" sz="3200" smtClean="0">
                <a:effectLst/>
              </a:rPr>
              <a:t>ЭМГ обследование выявило первичную миопатию</a:t>
            </a:r>
            <a:r>
              <a:rPr lang="ru-RU" altLang="ru-RU" sz="2400" smtClean="0"/>
              <a:t> </a:t>
            </a:r>
            <a:endParaRPr lang="ru-RU" altLang="ru-RU" sz="24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6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Миодистрофия Эмери-Дрейфуса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35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2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smtClean="0"/>
              <a:t>Критерии диагностики формы Эрба - Рота</a:t>
            </a:r>
            <a:endParaRPr lang="ru-RU" altLang="ru-RU" sz="36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68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Миодистрофия Мэбри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93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4000" b="1" smtClean="0">
                <a:effectLst/>
              </a:rPr>
              <a:t>Больной с формой Мэбри, 26-ти лет, </a:t>
            </a:r>
            <a:br>
              <a:rPr lang="ru-RU" altLang="ru-RU" sz="4000" b="1" smtClean="0">
                <a:effectLst/>
              </a:rPr>
            </a:br>
            <a:r>
              <a:rPr lang="ru-RU" altLang="ru-RU" sz="4000" b="1" smtClean="0">
                <a:effectLst/>
              </a:rPr>
              <a:t>болен </a:t>
            </a:r>
            <a:r>
              <a:rPr lang="ru-RU" altLang="ru-RU" sz="4000" b="1" i="1" smtClean="0">
                <a:effectLst/>
              </a:rPr>
              <a:t>с </a:t>
            </a:r>
            <a:r>
              <a:rPr lang="ru-RU" altLang="ru-RU" sz="4000" b="1" smtClean="0">
                <a:effectLst/>
              </a:rPr>
              <a:t>14-ти лет. </a:t>
            </a:r>
            <a:br>
              <a:rPr lang="ru-RU" altLang="ru-RU" sz="4000" b="1" smtClean="0">
                <a:effectLst/>
              </a:rPr>
            </a:br>
            <a:r>
              <a:rPr lang="ru-RU" altLang="ru-RU" sz="4000" b="1" smtClean="0">
                <a:effectLst/>
              </a:rPr>
              <a:t>Активность КФК -310 </a:t>
            </a:r>
            <a:r>
              <a:rPr lang="en-US" altLang="ru-RU" sz="4000" b="1" smtClean="0">
                <a:effectLst/>
              </a:rPr>
              <a:t>ME, </a:t>
            </a:r>
            <a:r>
              <a:rPr lang="ru-RU" altLang="ru-RU" sz="4000" b="1" smtClean="0">
                <a:effectLst/>
              </a:rPr>
              <a:t/>
            </a:r>
            <a:br>
              <a:rPr lang="ru-RU" altLang="ru-RU" sz="4000" b="1" smtClean="0">
                <a:effectLst/>
              </a:rPr>
            </a:br>
            <a:r>
              <a:rPr lang="ru-RU" altLang="ru-RU" sz="4000" b="1" smtClean="0">
                <a:effectLst/>
              </a:rPr>
              <a:t>ЭМГ — первичная миопатия;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7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smtClean="0">
                <a:effectLst/>
              </a:rPr>
              <a:t> дистрофин и его связи с другими компонентами мембраны. Связь 3-го домена дистрофина с гликопротеидами 43 ГП и 156 ГП, а через них с ламинином — белком, который соединяет дистрофии с базальной мембраной клетки, создавая подобие пружины.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46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86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3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8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89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6000" smtClean="0">
                <a:solidFill>
                  <a:schemeClr val="tx1"/>
                </a:solidFill>
              </a:rPr>
              <a:t>Амиотрофии</a:t>
            </a:r>
            <a:br>
              <a:rPr lang="ru-RU" altLang="ru-RU" sz="6000" smtClean="0">
                <a:solidFill>
                  <a:schemeClr val="tx1"/>
                </a:solidFill>
              </a:rPr>
            </a:br>
            <a:endParaRPr lang="ru-RU" altLang="ru-RU" sz="60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0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Амиотрофия 1 типа «Верднига- Гоффманна»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2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>
                <a:effectLst/>
              </a:rPr>
              <a:t>Критерии   диагноза </a:t>
            </a:r>
            <a:r>
              <a:rPr lang="ru-RU" altLang="ru-RU" sz="3200" smtClean="0">
                <a:effectLst/>
              </a:rPr>
              <a:t>спинальной мышечной атрофии </a:t>
            </a:r>
            <a:r>
              <a:rPr lang="en-US" altLang="ru-RU" sz="3200" smtClean="0">
                <a:effectLst/>
              </a:rPr>
              <a:t>I </a:t>
            </a:r>
            <a:r>
              <a:rPr lang="ru-RU" altLang="ru-RU" sz="3200" smtClean="0">
                <a:effectLst/>
              </a:rPr>
              <a:t>типа</a:t>
            </a:r>
            <a:r>
              <a:rPr lang="ru-RU" altLang="ru-RU" sz="3200" smtClean="0"/>
              <a:t> (Верднига-Гоффманна)</a:t>
            </a:r>
            <a:endParaRPr lang="ru-RU" altLang="ru-RU" sz="32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1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3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5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i="1" smtClean="0">
                <a:solidFill>
                  <a:srgbClr val="FFFF66"/>
                </a:solidFill>
                <a:effectLst/>
              </a:rPr>
              <a:t>Иммуноцитохимическое определение </a:t>
            </a:r>
            <a:r>
              <a:rPr lang="ru-RU" altLang="ru-RU" sz="3200" smtClean="0">
                <a:solidFill>
                  <a:srgbClr val="FFFF66"/>
                </a:solidFill>
                <a:effectLst/>
              </a:rPr>
              <a:t>дистрофина в скелетных мышцах </a:t>
            </a:r>
            <a:r>
              <a:rPr lang="ru-RU" altLang="ru-RU" sz="3200" i="1" smtClean="0">
                <a:solidFill>
                  <a:srgbClr val="FFFF66"/>
                </a:solidFill>
                <a:effectLst/>
              </a:rPr>
              <a:t>больных людей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48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800" smtClean="0"/>
              <a:t>Спинальная амиотрофия Верднига-Гоффманна</a:t>
            </a:r>
            <a:endParaRPr lang="ru-RU" altLang="ru-RU" sz="3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2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16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>
                <a:effectLst/>
              </a:rPr>
              <a:t>Критерии диагноза </a:t>
            </a:r>
            <a:r>
              <a:rPr lang="ru-RU" altLang="ru-RU" sz="3600" smtClean="0">
                <a:effectLst/>
              </a:rPr>
              <a:t> спинальной мышечной атрофии </a:t>
            </a:r>
            <a:r>
              <a:rPr lang="en-US" altLang="ru-RU" sz="3600" smtClean="0">
                <a:effectLst/>
              </a:rPr>
              <a:t>III </a:t>
            </a:r>
            <a:r>
              <a:rPr lang="ru-RU" altLang="ru-RU" sz="3600" smtClean="0">
                <a:effectLst/>
              </a:rPr>
              <a:t>типа "Кугельберга-Веландера"</a:t>
            </a:r>
            <a:r>
              <a:rPr lang="ru-RU" altLang="ru-RU" sz="3800" smtClean="0"/>
              <a:t> </a:t>
            </a:r>
            <a:endParaRPr lang="ru-RU" altLang="ru-RU" sz="3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2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3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23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Спинальная амиотрофия Кугельберга-Веландера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9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6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800" smtClean="0"/>
              <a:t>Спинальная амиотрофия Кеннеди</a:t>
            </a:r>
            <a:endParaRPr lang="ru-RU" altLang="ru-RU" sz="3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77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Невральная амиотрофия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2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>
                <a:effectLst/>
              </a:rPr>
              <a:t>Критерии диагноза</a:t>
            </a:r>
            <a:r>
              <a:rPr lang="ru-RU" altLang="ru-RU" sz="3600" smtClean="0">
                <a:effectLst/>
              </a:rPr>
              <a:t> мотосенсорной невропатии </a:t>
            </a:r>
            <a:r>
              <a:rPr lang="en-US" altLang="ru-RU" sz="3600" smtClean="0">
                <a:effectLst/>
              </a:rPr>
              <a:t>I </a:t>
            </a:r>
            <a:r>
              <a:rPr lang="ru-RU" altLang="ru-RU" sz="3600" smtClean="0">
                <a:effectLst/>
              </a:rPr>
              <a:t>типа  </a:t>
            </a:r>
            <a:r>
              <a:rPr lang="ru-RU" altLang="ru-RU" sz="3600" smtClean="0">
                <a:solidFill>
                  <a:schemeClr val="hlink"/>
                </a:solidFill>
                <a:effectLst/>
              </a:rPr>
              <a:t>(Шарко - Мари - Туса)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034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38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66"/>
                </a:solidFill>
              </a:rPr>
              <a:t>Возраст дебюта</a:t>
            </a:r>
            <a:endParaRPr lang="ru-RU" altLang="ru-RU">
              <a:solidFill>
                <a:srgbClr val="FFFF66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0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Невральная амиотрофия Шарко-Мари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52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Невральная амиотрофия Шарко-Мари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38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Миатония Оппенгейма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01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i="1" smtClean="0"/>
              <a:t>МИАСТЕНИЯ</a:t>
            </a:r>
            <a:endParaRPr lang="ru-RU" altLang="ru-RU" i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17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Заболевания с нарушением передачи в нервно-мышечном синапсе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72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Нарушения нервно-мышечной передачи проявляются слабостью и</a:t>
            </a:r>
            <a:r>
              <a:rPr lang="en-US" altLang="ru-RU" smtClean="0"/>
              <a:t> </a:t>
            </a:r>
            <a:r>
              <a:rPr lang="ru-RU" altLang="ru-RU" smtClean="0"/>
              <a:t>патологической утомляемостью скелетных мышц.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8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/>
              <a:t>Заболевания с нарушением передачи в нервно-мышечном</a:t>
            </a:r>
            <a:r>
              <a:rPr lang="ru-RU" altLang="ru-RU" sz="4000" smtClean="0"/>
              <a:t> </a:t>
            </a:r>
            <a:r>
              <a:rPr lang="ru-RU" altLang="ru-RU" sz="4000" b="1" smtClean="0"/>
              <a:t>синапсе</a:t>
            </a:r>
            <a:endParaRPr lang="ru-RU" altLang="ru-RU" sz="40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4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 </a:t>
            </a:r>
            <a:r>
              <a:rPr lang="ru-RU" altLang="ru-RU" sz="3200" smtClean="0"/>
              <a:t>Заболевания с нарушением передачи в нервно-мышечном синапсе подразделяются:</a:t>
            </a:r>
            <a:r>
              <a:rPr lang="ru-RU" altLang="ru-RU" sz="4000" smtClean="0"/>
              <a:t> 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41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118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7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67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327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19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117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347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364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381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985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554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91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66"/>
                </a:solidFill>
              </a:rPr>
              <a:t>Характер течения</a:t>
            </a:r>
            <a:endParaRPr lang="ru-RU" altLang="ru-RU">
              <a:solidFill>
                <a:srgbClr val="FFFF66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451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495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2800" b="1" smtClean="0"/>
              <a:t>                            </a:t>
            </a:r>
            <a:r>
              <a:rPr lang="ru-RU" altLang="ru-RU" sz="3600" b="1" smtClean="0"/>
              <a:t>общие данные</a:t>
            </a:r>
            <a:r>
              <a:rPr lang="ru-RU" altLang="ru-RU" sz="3600" smtClean="0"/>
              <a:t/>
            </a:r>
            <a:br>
              <a:rPr lang="ru-RU" altLang="ru-RU" sz="3600" smtClean="0"/>
            </a:br>
            <a:r>
              <a:rPr lang="ru-RU" altLang="ru-RU" sz="3600" smtClean="0"/>
              <a:t>чаще в возрасте 16-40 лет</a:t>
            </a:r>
            <a:r>
              <a:rPr lang="ru-RU" altLang="ru-RU" sz="3600" b="1" smtClean="0"/>
              <a:t/>
            </a:r>
            <a:br>
              <a:rPr lang="ru-RU" altLang="ru-RU" sz="3600" b="1" smtClean="0"/>
            </a:br>
            <a:r>
              <a:rPr lang="ru-RU" altLang="ru-RU" sz="3600" b="1" smtClean="0"/>
              <a:t>Ж:М=3:1</a:t>
            </a:r>
            <a:r>
              <a:rPr lang="ru-RU" altLang="ru-RU" sz="3600" smtClean="0"/>
              <a:t>(в возрасте 65-75 болеют одинаково часто)</a:t>
            </a:r>
            <a:br>
              <a:rPr lang="ru-RU" altLang="ru-RU" sz="3600" smtClean="0"/>
            </a:br>
            <a:r>
              <a:rPr lang="ru-RU" altLang="ru-RU" sz="3600" smtClean="0"/>
              <a:t>частота-1:40000</a:t>
            </a:r>
            <a:br>
              <a:rPr lang="ru-RU" altLang="ru-RU" sz="3600" smtClean="0"/>
            </a:br>
            <a:r>
              <a:rPr lang="ru-RU" altLang="ru-RU" sz="3600" smtClean="0"/>
              <a:t> </a:t>
            </a:r>
            <a:r>
              <a:rPr lang="ru-RU" altLang="ru-RU" sz="3600" b="1" smtClean="0"/>
              <a:t>клиника (мышечная слабость + патологическая утомляемость)</a:t>
            </a:r>
            <a:endParaRPr lang="ru-RU" altLang="ru-RU" sz="36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734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/>
              <a:t>наиболее частый порядок возникновения симптомов</a:t>
            </a:r>
            <a:endParaRPr lang="ru-RU" altLang="ru-RU" sz="40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55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/>
              <a:t>Классификация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197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/>
              <a:t>миастенические кризы</a:t>
            </a:r>
            <a:r>
              <a:rPr lang="ru-RU" altLang="ru-RU" sz="4000" smtClean="0"/>
              <a:t> </a:t>
            </a:r>
            <a:br>
              <a:rPr lang="ru-RU" altLang="ru-RU" sz="4000" smtClean="0"/>
            </a:br>
            <a:r>
              <a:rPr lang="ru-RU" altLang="ru-RU" sz="2800" b="1" smtClean="0"/>
              <a:t>1.генерализованные и </a:t>
            </a:r>
            <a:br>
              <a:rPr lang="ru-RU" altLang="ru-RU" sz="2800" b="1" smtClean="0"/>
            </a:br>
            <a:r>
              <a:rPr lang="ru-RU" altLang="ru-RU" sz="2800" b="1" smtClean="0"/>
              <a:t>2.парциальные</a:t>
            </a:r>
            <a:endParaRPr lang="ru-RU" altLang="ru-RU" sz="28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48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холинэргический криз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441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/>
              <a:t>объективные методы диагностики</a:t>
            </a:r>
            <a:r>
              <a:rPr lang="ru-RU" altLang="ru-RU" smtClean="0"/>
              <a:t> 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04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529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2800" smtClean="0"/>
              <a:t>-</a:t>
            </a:r>
            <a:r>
              <a:rPr lang="ru-RU" altLang="ru-RU" sz="3600" b="1" smtClean="0"/>
              <a:t>ЭМГ с введением прозерина, а также стимуляционная  ЭМГ</a:t>
            </a:r>
            <a:br>
              <a:rPr lang="ru-RU" altLang="ru-RU" sz="3600" b="1" smtClean="0"/>
            </a:br>
            <a:r>
              <a:rPr lang="ru-RU" altLang="ru-RU" sz="3600" b="1" smtClean="0"/>
              <a:t>-иммунологические</a:t>
            </a:r>
            <a:br>
              <a:rPr lang="ru-RU" altLang="ru-RU" sz="3600" b="1" smtClean="0"/>
            </a:br>
            <a:r>
              <a:rPr lang="ru-RU" altLang="ru-RU" sz="3600" b="1" smtClean="0"/>
              <a:t>-</a:t>
            </a:r>
            <a:r>
              <a:rPr lang="ru-RU" altLang="ru-RU" sz="3600" smtClean="0"/>
              <a:t>определение содержания аутоантител к н-холинорецепторам</a:t>
            </a:r>
            <a:br>
              <a:rPr lang="ru-RU" altLang="ru-RU" sz="3600" smtClean="0"/>
            </a:br>
            <a:r>
              <a:rPr lang="ru-RU" altLang="ru-RU" sz="3600" smtClean="0"/>
              <a:t>(присутствуют у 80-90% с генерализованной и 50% глазной формой)</a:t>
            </a:r>
            <a:br>
              <a:rPr lang="ru-RU" altLang="ru-RU" sz="3600" smtClean="0"/>
            </a:br>
            <a:r>
              <a:rPr lang="ru-RU" altLang="ru-RU" sz="3600" smtClean="0"/>
              <a:t>-определение антител к мышечной ткани</a:t>
            </a:r>
            <a:br>
              <a:rPr lang="ru-RU" altLang="ru-RU" sz="3600" smtClean="0"/>
            </a:br>
            <a:r>
              <a:rPr lang="ru-RU" altLang="ru-RU" sz="3600" smtClean="0"/>
              <a:t>(обнаруживаются в 80% при тимогенной природе )</a:t>
            </a:r>
            <a:br>
              <a:rPr lang="ru-RU" altLang="ru-RU" sz="3600" smtClean="0"/>
            </a:br>
            <a:endParaRPr lang="ru-RU" altLang="ru-RU" sz="3600" b="1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86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Office PowerPoint</Application>
  <PresentationFormat>Экран (4:3)</PresentationFormat>
  <Paragraphs>63</Paragraphs>
  <Slides>120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4" baseType="lpstr">
      <vt:lpstr>Arial</vt:lpstr>
      <vt:lpstr>Calibri</vt:lpstr>
      <vt:lpstr>Calibri Light</vt:lpstr>
      <vt:lpstr>Тема Office</vt:lpstr>
      <vt:lpstr>миодистрофии</vt:lpstr>
      <vt:lpstr>Прогрессирующие формы миопатий</vt:lpstr>
      <vt:lpstr>Презентация PowerPoint</vt:lpstr>
      <vt:lpstr>Презентация PowerPoint</vt:lpstr>
      <vt:lpstr> дистрофин и его связи с другими компонентами мембраны. Связь 3-го домена дистрофина с гликопротеидами 43 ГП и 156 ГП, а через них с ламинином — белком, который соединяет дистрофии с базальной мембраной клетки, создавая подобие пружины. </vt:lpstr>
      <vt:lpstr>Иммуноцитохимическое определение дистрофина в скелетных мышцах больных людей </vt:lpstr>
      <vt:lpstr>Возраст дебюта</vt:lpstr>
      <vt:lpstr>Презентация PowerPoint</vt:lpstr>
      <vt:lpstr>Характер течения</vt:lpstr>
      <vt:lpstr>Степень компенсации локомоторных функций</vt:lpstr>
      <vt:lpstr>Локализация поражения скелетной мускулатуры</vt:lpstr>
      <vt:lpstr>Критерии диагноза миодистрофии Дюшенна 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СТАДИИ БОЛЕЗНИ </vt:lpstr>
      <vt:lpstr>Презентация PowerPoint</vt:lpstr>
      <vt:lpstr>Презентация PowerPoint</vt:lpstr>
      <vt:lpstr>Презентация PowerPoint</vt:lpstr>
      <vt:lpstr>псевдогипертрофии</vt:lpstr>
      <vt:lpstr>Презентация PowerPoint</vt:lpstr>
      <vt:lpstr>Симптом «крыловидных лопаток»</vt:lpstr>
      <vt:lpstr>Симптом «свободных надплечий»</vt:lpstr>
      <vt:lpstr>Симптом «свободных надплечий»</vt:lpstr>
      <vt:lpstr>Симптом «свободных надплечий»</vt:lpstr>
      <vt:lpstr>Презентация PowerPoint</vt:lpstr>
      <vt:lpstr>Выраженный поясничный лордоз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Миодистрофия Беккера-Кинера</vt:lpstr>
      <vt:lpstr>Презентация PowerPoint</vt:lpstr>
      <vt:lpstr>Миодистрофия Ландузи-Дежерина</vt:lpstr>
      <vt:lpstr>Миодистрофия Ландузи-Дежерина</vt:lpstr>
      <vt:lpstr> Мальчик 13-ти лет с выраженными признаками поражения мышц лица и плечевого пояса, ходьба сохранна.  Болен с 7-ми лет. КФК повышена в два раза.  ЭМГ обследование выявило первичную миопатию </vt:lpstr>
      <vt:lpstr>Миодистрофия Эмери-Дрейфуса</vt:lpstr>
      <vt:lpstr>Презентация PowerPoint</vt:lpstr>
      <vt:lpstr>Критерии диагностики формы Эрба - Рота</vt:lpstr>
      <vt:lpstr>Миодистрофия Мэбри</vt:lpstr>
      <vt:lpstr>Больной с формой Мэбри, 26-ти лет,  болен с 14-ти лет.  Активность КФК -310 ME,  ЭМГ — первичная миопатия;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Амиотрофии </vt:lpstr>
      <vt:lpstr>Амиотрофия 1 типа «Верднига- Гоффманна»</vt:lpstr>
      <vt:lpstr>Критерии   диагноза спинальной мышечной атрофии I типа (Верднига-Гоффманна)</vt:lpstr>
      <vt:lpstr>Презентация PowerPoint</vt:lpstr>
      <vt:lpstr>Презентация PowerPoint</vt:lpstr>
      <vt:lpstr>Спинальная амиотрофия Верднига-Гоффманна</vt:lpstr>
      <vt:lpstr>Презентация PowerPoint</vt:lpstr>
      <vt:lpstr>Критерии диагноза  спинальной мышечной атрофии III типа "Кугельберга-Веландера" </vt:lpstr>
      <vt:lpstr>Презентация PowerPoint</vt:lpstr>
      <vt:lpstr>Спинальная амиотрофия Кугельберга-Веландера</vt:lpstr>
      <vt:lpstr>Презентация PowerPoint</vt:lpstr>
      <vt:lpstr>Спинальная амиотрофия Кеннеди</vt:lpstr>
      <vt:lpstr>Невральная амиотрофия</vt:lpstr>
      <vt:lpstr>Критерии диагноза мотосенсорной невропатии I типа  (Шарко - Мари - Туса) </vt:lpstr>
      <vt:lpstr>Презентация PowerPoint</vt:lpstr>
      <vt:lpstr>Невральная амиотрофия Шарко-Мари</vt:lpstr>
      <vt:lpstr>Невральная амиотрофия Шарко-Мари</vt:lpstr>
      <vt:lpstr>Миатония Оппенгейма</vt:lpstr>
      <vt:lpstr>МИАСТЕНИЯ</vt:lpstr>
      <vt:lpstr>Заболевания с нарушением передачи в нервно-мышечном синапсе </vt:lpstr>
      <vt:lpstr>Нарушения нервно-мышечной передачи проявляются слабостью и патологической утомляемостью скелетных мышц. </vt:lpstr>
      <vt:lpstr>Заболевания с нарушением передачи в нервно-мышечном синапсе</vt:lpstr>
      <vt:lpstr> Заболевания с нарушением передачи в нервно-мышечном синапсе подразделяются: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общие данные чаще в возрасте 16-40 лет Ж:М=3:1(в возрасте 65-75 болеют одинаково часто) частота-1:40000  клиника (мышечная слабость + патологическая утомляемость)</vt:lpstr>
      <vt:lpstr>наиболее частый порядок возникновения симптомов</vt:lpstr>
      <vt:lpstr>Классификация </vt:lpstr>
      <vt:lpstr>миастенические кризы  1.генерализованные и  2.парциальные</vt:lpstr>
      <vt:lpstr>холинэргический криз </vt:lpstr>
      <vt:lpstr>объективные методы диагностики </vt:lpstr>
      <vt:lpstr>Презентация PowerPoint</vt:lpstr>
      <vt:lpstr>-ЭМГ с введением прозерина, а также стимуляционная  ЭМГ -иммунологические -определение содержания аутоантител к н-холинорецепторам (присутствуют у 80-90% с генерализованной и 50% глазной формой) -определение антител к мышечной ткани (обнаруживаются в 80% при тимогенной природе ) </vt:lpstr>
      <vt:lpstr>Презентация PowerPoint</vt:lpstr>
      <vt:lpstr>особенности распознавания миастении у детей </vt:lpstr>
      <vt:lpstr> В развернутом диагнозе указывается (Б. М. Гехт, 1996): </vt:lpstr>
      <vt:lpstr>Презентация PowerPoint</vt:lpstr>
      <vt:lpstr>Презентация PowerPoint</vt:lpstr>
      <vt:lpstr>дифференциальная диагностика </vt:lpstr>
      <vt:lpstr>Презентация PowerPoint</vt:lpstr>
      <vt:lpstr>Характерные признаки миастении</vt:lpstr>
      <vt:lpstr>Презентация PowerPoint</vt:lpstr>
      <vt:lpstr>синдром Ламберта-Итона</vt:lpstr>
      <vt:lpstr>ботулизм </vt:lpstr>
      <vt:lpstr>полиомиозит</vt:lpstr>
      <vt:lpstr>тиреотоксическая миопатия  (у 15%миастенией-комбинация)</vt:lpstr>
      <vt:lpstr>гипотиреоидная миопатия </vt:lpstr>
      <vt:lpstr>офтальмоплегические и офтальмобульбарные формы миопатии</vt:lpstr>
      <vt:lpstr>БАС</vt:lpstr>
      <vt:lpstr>Лечение миастении</vt:lpstr>
      <vt:lpstr>Презентация PowerPoint</vt:lpstr>
      <vt:lpstr>Иммуносупрессоры: Азатиоприн    (реже - циклоспорин, циклофосфамид) тимэктомия </vt:lpstr>
      <vt:lpstr>лечение миастенического криза</vt:lpstr>
      <vt:lpstr>Презентация PowerPoint</vt:lpstr>
      <vt:lpstr> лечение при холинэргическом кризе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миодистрофии</dc:title>
  <dc:creator>Пользователь Windows</dc:creator>
  <cp:lastModifiedBy>Пользователь Windows</cp:lastModifiedBy>
  <cp:revision>1</cp:revision>
  <dcterms:created xsi:type="dcterms:W3CDTF">2020-03-16T17:04:16Z</dcterms:created>
  <dcterms:modified xsi:type="dcterms:W3CDTF">2020-03-16T17:04:16Z</dcterms:modified>
</cp:coreProperties>
</file>